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401" r:id="rId2"/>
    <p:sldId id="272" r:id="rId3"/>
    <p:sldId id="266" r:id="rId4"/>
    <p:sldId id="289" r:id="rId5"/>
    <p:sldId id="257" r:id="rId6"/>
    <p:sldId id="274" r:id="rId7"/>
    <p:sldId id="271" r:id="rId8"/>
    <p:sldId id="293" r:id="rId9"/>
    <p:sldId id="269" r:id="rId10"/>
    <p:sldId id="275" r:id="rId11"/>
    <p:sldId id="294" r:id="rId12"/>
    <p:sldId id="300" r:id="rId13"/>
    <p:sldId id="273" r:id="rId14"/>
    <p:sldId id="260" r:id="rId15"/>
    <p:sldId id="281" r:id="rId16"/>
    <p:sldId id="295" r:id="rId17"/>
    <p:sldId id="301" r:id="rId18"/>
    <p:sldId id="282" r:id="rId19"/>
    <p:sldId id="284" r:id="rId20"/>
    <p:sldId id="288" r:id="rId21"/>
    <p:sldId id="286" r:id="rId22"/>
    <p:sldId id="285" r:id="rId23"/>
    <p:sldId id="279" r:id="rId24"/>
    <p:sldId id="258" r:id="rId25"/>
    <p:sldId id="267" r:id="rId26"/>
    <p:sldId id="303" r:id="rId27"/>
    <p:sldId id="297" r:id="rId28"/>
    <p:sldId id="296" r:id="rId29"/>
    <p:sldId id="268" r:id="rId30"/>
    <p:sldId id="299" r:id="rId31"/>
    <p:sldId id="261" r:id="rId32"/>
    <p:sldId id="259" r:id="rId33"/>
    <p:sldId id="26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401"/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68"/>
            <p14:sldId id="299"/>
            <p14:sldId id="261"/>
            <p14:sldId id="259"/>
          </p14:sldIdLst>
        </p14:section>
        <p14:section name="hidden" id="{159C1312-C860-A742-8560-112911B0A101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3"/>
    <p:restoredTop sz="80275"/>
  </p:normalViewPr>
  <p:slideViewPr>
    <p:cSldViewPr snapToGrid="0" snapToObjects="1">
      <p:cViewPr varScale="1">
        <p:scale>
          <a:sx n="91" d="100"/>
          <a:sy n="91" d="100"/>
        </p:scale>
        <p:origin x="2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0F7CC-6B70-3445-B88F-F2EE3E3F4F60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750-EE3B-B54E-93ED-7F7FA2A3596F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8C34-C26F-2A47-886F-59AAF0492802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765E-192E-3349-960E-A4F95363D2CB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357B-D18E-6F48-8BCE-EA53D49CE6B7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3976-579D-7B42-BC96-ADBF6F185995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1BC43-8D2E-BA40-B4AA-6AE756E883D2}" type="datetime1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4AA4-1141-F349-8E0C-3B693C57AE48}" type="datetime1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C5B6-90C8-ED41-84B9-95BB57DDDCF2}" type="datetime1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C761-EC27-5845-B61B-FCC07BAAFA22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E9D0-AD61-5D4B-8813-80EF46BC9097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1E29B-E944-E940-8641-85933400DFB3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366605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total RNA</a:t>
            </a:r>
          </a:p>
        </p:txBody>
      </p:sp>
      <p:sp>
        <p:nvSpPr>
          <p:cNvPr id="4" name="Rectangle 3"/>
          <p:cNvSpPr/>
          <p:nvPr/>
        </p:nvSpPr>
        <p:spPr>
          <a:xfrm>
            <a:off x="825500" y="102841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mRNA</a:t>
            </a:r>
          </a:p>
        </p:txBody>
      </p:sp>
      <p:sp>
        <p:nvSpPr>
          <p:cNvPr id="5" name="Rectangle 4"/>
          <p:cNvSpPr/>
          <p:nvPr/>
        </p:nvSpPr>
        <p:spPr>
          <a:xfrm>
            <a:off x="825500" y="169022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DNA library</a:t>
            </a:r>
          </a:p>
        </p:txBody>
      </p:sp>
      <p:sp>
        <p:nvSpPr>
          <p:cNvPr id="6" name="Rectangle 5"/>
          <p:cNvSpPr/>
          <p:nvPr/>
        </p:nvSpPr>
        <p:spPr>
          <a:xfrm>
            <a:off x="825500" y="2352038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sequencing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825500" y="3013849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reads</a:t>
            </a:r>
          </a:p>
        </p:txBody>
      </p:sp>
      <p:sp>
        <p:nvSpPr>
          <p:cNvPr id="8" name="Rectangle 7"/>
          <p:cNvSpPr/>
          <p:nvPr/>
        </p:nvSpPr>
        <p:spPr>
          <a:xfrm>
            <a:off x="825500" y="3675660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alignment</a:t>
            </a:r>
          </a:p>
        </p:txBody>
      </p:sp>
      <p:sp>
        <p:nvSpPr>
          <p:cNvPr id="9" name="Rectangle 8"/>
          <p:cNvSpPr/>
          <p:nvPr/>
        </p:nvSpPr>
        <p:spPr>
          <a:xfrm>
            <a:off x="825500" y="4337471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read counts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825500" y="4999282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statistical 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25500" y="5661093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q-values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25500" y="6322905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significance</a:t>
            </a: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631950" y="76030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631950" y="142211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631950" y="208392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631950" y="274573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631950" y="340754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631950" y="406936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631950" y="473117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631950" y="5392982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631950" y="6054793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3225800" y="180691"/>
            <a:ext cx="2984500" cy="57961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Key steps</a:t>
            </a:r>
          </a:p>
        </p:txBody>
      </p:sp>
      <p:sp>
        <p:nvSpPr>
          <p:cNvPr id="32" name="Title 48"/>
          <p:cNvSpPr txBox="1">
            <a:spLocks/>
          </p:cNvSpPr>
          <p:nvPr/>
        </p:nvSpPr>
        <p:spPr>
          <a:xfrm>
            <a:off x="2794000" y="1566695"/>
            <a:ext cx="5350758" cy="579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randomization, replication</a:t>
            </a:r>
          </a:p>
        </p:txBody>
      </p:sp>
      <p:sp>
        <p:nvSpPr>
          <p:cNvPr id="33" name="Title 48"/>
          <p:cNvSpPr txBox="1">
            <a:spLocks/>
          </p:cNvSpPr>
          <p:nvPr/>
        </p:nvSpPr>
        <p:spPr>
          <a:xfrm>
            <a:off x="2794000" y="2189942"/>
            <a:ext cx="6223000" cy="929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single- or paired-end reads, read length,</a:t>
            </a:r>
          </a:p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sequencing depths</a:t>
            </a:r>
          </a:p>
        </p:txBody>
      </p:sp>
      <p:sp>
        <p:nvSpPr>
          <p:cNvPr id="34" name="Title 48"/>
          <p:cNvSpPr txBox="1">
            <a:spLocks/>
          </p:cNvSpPr>
          <p:nvPr/>
        </p:nvSpPr>
        <p:spPr>
          <a:xfrm>
            <a:off x="2794000" y="3661608"/>
            <a:ext cx="5524495" cy="7386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intron-spanning aligners</a:t>
            </a:r>
          </a:p>
        </p:txBody>
      </p:sp>
      <p:sp>
        <p:nvSpPr>
          <p:cNvPr id="35" name="Title 48"/>
          <p:cNvSpPr txBox="1">
            <a:spLocks/>
          </p:cNvSpPr>
          <p:nvPr/>
        </p:nvSpPr>
        <p:spPr>
          <a:xfrm>
            <a:off x="2794000" y="5124901"/>
            <a:ext cx="6223000" cy="929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count data statistical analysis (DESeq2 &amp;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edgeR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/>
            <a:r>
              <a:rPr lang="en-US" sz="2400" b="1" dirty="0">
                <a:solidFill>
                  <a:srgbClr val="FF0000"/>
                </a:solidFill>
              </a:rPr>
              <a:t>multiple test p-value adjustment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(FDR method)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</a:t>
            </a:fld>
            <a:endParaRPr lang="en-US"/>
          </a:p>
        </p:txBody>
      </p:sp>
      <p:sp>
        <p:nvSpPr>
          <p:cNvPr id="13" name="Title 48">
            <a:extLst>
              <a:ext uri="{FF2B5EF4-FFF2-40B4-BE49-F238E27FC236}">
                <a16:creationId xmlns:a16="http://schemas.microsoft.com/office/drawing/2014/main" id="{03EED712-0B28-87B6-A9E8-55E64AC9AF7E}"/>
              </a:ext>
            </a:extLst>
          </p:cNvPr>
          <p:cNvSpPr txBox="1">
            <a:spLocks/>
          </p:cNvSpPr>
          <p:nvPr/>
        </p:nvSpPr>
        <p:spPr>
          <a:xfrm>
            <a:off x="2794000" y="6165130"/>
            <a:ext cx="6223000" cy="4090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 enrichment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E33CA-0237-0398-1F29-6FD0E93D84EF}"/>
              </a:ext>
            </a:extLst>
          </p:cNvPr>
          <p:cNvSpPr txBox="1"/>
          <p:nvPr/>
        </p:nvSpPr>
        <p:spPr>
          <a:xfrm>
            <a:off x="2794000" y="975611"/>
            <a:ext cx="457200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>
              <a:spcBef>
                <a:spcPct val="0"/>
              </a:spcBef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RNA quality</a:t>
            </a:r>
          </a:p>
        </p:txBody>
      </p:sp>
    </p:spTree>
    <p:extLst>
      <p:ext uri="{BB962C8B-B14F-4D97-AF65-F5344CB8AC3E}">
        <p14:creationId xmlns:p14="http://schemas.microsoft.com/office/powerpoint/2010/main" val="2509009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7" y="340097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we're predicting—the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aseline="-2500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  <a:blipFill>
                <a:blip r:embed="rId2"/>
                <a:stretch>
                  <a:fillRect l="-1286" t="-2250" b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96" y="1080655"/>
            <a:ext cx="6434946" cy="537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294592" y="6435722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4" y="18179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04" y="585551"/>
            <a:ext cx="5979596" cy="602900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     [,1] [,2] [,3] [,4] [,5] [,6] [,7] [,8] [,9] [,10] [,11] [,12] [,13] [,14] </a:t>
            </a:r>
            <a:r>
              <a:rPr lang="en-US" sz="2600" dirty="0">
                <a:latin typeface="Courier" pitchFamily="2" charset="0"/>
              </a:rPr>
              <a:t>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997425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9" y="2888342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660687" y="5238405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802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090"/>
            <a:ext cx="7886700" cy="560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981378"/>
            <a:ext cx="7413812" cy="24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49296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432547" y="547300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4764285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6" y="341878"/>
            <a:ext cx="8880528" cy="673261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74" y="1095161"/>
            <a:ext cx="8355939" cy="271083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37" y="3573976"/>
            <a:ext cx="5473760" cy="2942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91663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83993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76324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83993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2266952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3190258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3190258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6" y="3190258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0" y="496072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1284141"/>
            <a:ext cx="29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4794050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4794050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2418305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2" y="225725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parameters or weights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  <a:blipFill>
                <a:blip r:embed="rId6"/>
                <a:stretch>
                  <a:fillRect l="-658" t="-11905" r="-131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𝑠𝑡𝑒𝑝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1: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  <a:blipFill>
                <a:blip r:embed="rId11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110" y="25785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t="-1266" r="-292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r="-529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76" y="2564576"/>
            <a:ext cx="5013120" cy="33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[0,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4301" r="-430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4" y="3945020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</p:cNvCxnSpPr>
          <p:nvPr/>
        </p:nvCxnSpPr>
        <p:spPr>
          <a:xfrm>
            <a:off x="4263241" y="1967778"/>
            <a:ext cx="0" cy="395448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4" y="3943043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1" y="1967778"/>
            <a:ext cx="2351315" cy="1975266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943043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1" y="3943043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943043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368143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089955" y="1442582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3268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2668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2067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54747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87408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42733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3116419" y="6010765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3" y="1781902"/>
            <a:ext cx="2335810" cy="12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356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247469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339800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432131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247469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49" y="282502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4" y="1561172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0" y="5396819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34674" y="5396819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35966" y="1775245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5" y="374832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350210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49" y="374832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432131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49" y="467163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0" y="374832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0" y="282502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0" y="374832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3" y="5403546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4107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223453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90987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35929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94007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26154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329849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228994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98558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428004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94007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26154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329849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98558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16169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93040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353708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751667" y="4850969"/>
            <a:ext cx="2826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3 layers</a:t>
            </a:r>
          </a:p>
          <a:p>
            <a:r>
              <a:rPr lang="en-US" sz="2800" dirty="0">
                <a:latin typeface="+mj-lt"/>
              </a:rPr>
              <a:t>3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01006" y="4907260"/>
            <a:ext cx="27958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4 layers</a:t>
            </a:r>
          </a:p>
          <a:p>
            <a:r>
              <a:rPr lang="en-US" sz="2800" dirty="0">
                <a:latin typeface="+mj-lt"/>
              </a:rPr>
              <a:t>5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  <a:p>
            <a:r>
              <a:rPr lang="en-US" sz="2800" dirty="0">
                <a:latin typeface="+mj-lt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4888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4/27/2023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2361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4" y="1236127"/>
            <a:ext cx="8321478" cy="20778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dataset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cost function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optimization procedure</a:t>
            </a:r>
          </a:p>
          <a:p>
            <a:r>
              <a:rPr lang="en-US" b="1" dirty="0">
                <a:latin typeface="+mj-lt"/>
              </a:rPr>
              <a:t>model (parameters)?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71980" y="4258622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626245" y="5466553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626245" y="4460565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960895" y="4305707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117932" y="5693628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71280" y="4922465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84562" y="4684888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117932" y="4684005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246536" y="4684889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22" y="256825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859805" y="3999574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859664" y="3544015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blipFill>
                <a:blip r:embed="rId2"/>
                <a:stretch>
                  <a:fillRect l="-12451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blipFill>
                <a:blip r:embed="rId3"/>
                <a:stretch>
                  <a:fillRect l="-2222" r="-13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080798" y="114184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080798" y="206515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080798" y="298845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645459" y="114184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781442" y="1492168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805924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506568" y="2415474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645459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781442" y="2415474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645459" y="298845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781442" y="333878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346103" y="2415474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346103" y="1492168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346103" y="2415474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Forward propagation:</a:t>
                </a:r>
              </a:p>
              <a:p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4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 and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 for each example (entry)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Backpropagation:</a:t>
                </a:r>
              </a:p>
              <a:p>
                <a:r>
                  <a:rPr lang="en-US" sz="2400" dirty="0">
                    <a:latin typeface="+mj-lt"/>
                  </a:rPr>
                  <a:t>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400" dirty="0">
                    <a:latin typeface="+mj-lt"/>
                  </a:rPr>
                  <a:t>) and then determine </a:t>
                </a:r>
                <a:r>
                  <a:rPr lang="en-US" sz="2400" i="1" u="sng" dirty="0">
                    <a:latin typeface="+mj-lt"/>
                  </a:rPr>
                  <a:t>partial derivatives </a:t>
                </a:r>
                <a:r>
                  <a:rPr lang="en-US" sz="24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blipFill>
                <a:blip r:embed="rId10"/>
                <a:stretch>
                  <a:fillRect l="-1180" t="-1717" r="-1917" b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  <a:blipFill>
                <a:blip r:embed="rId5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387" y="803294"/>
            <a:ext cx="6453013" cy="3710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blipFill>
                <a:blip r:embed="rId7"/>
                <a:stretch>
                  <a:fillRect l="-1223" t="-1948" r="-91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46" y="4895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Randomly initialization of parameters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, weights)</a:t>
                </a:r>
              </a:p>
              <a:p>
                <a:r>
                  <a:rPr lang="en-US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,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dirty="0">
                    <a:latin typeface="+mj-lt"/>
                  </a:rPr>
                  <a:t> to compute the function of </a:t>
                </a:r>
                <a:r>
                  <a:rPr lang="en-US" i="1" u="sng" dirty="0">
                    <a:latin typeface="+mj-lt"/>
                  </a:rPr>
                  <a:t>partial derivatives</a:t>
                </a:r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of loss function</a:t>
                </a:r>
              </a:p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to minimize the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  <a:blipFill>
                <a:blip r:embed="rId2"/>
                <a:stretch>
                  <a:fillRect l="-1223" t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/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>
                    <a:latin typeface="+mj-lt"/>
                  </a:rPr>
                  <a:t>*</a:t>
                </a:r>
                <a:r>
                  <a:rPr lang="en-US" dirty="0">
                    <a:latin typeface="+mj-lt"/>
                  </a:rPr>
                  <a:t> my understanding: backpropagation determines how the change of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 changes the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959"/>
          </a:xfrm>
        </p:spPr>
        <p:txBody>
          <a:bodyPr>
            <a:normAutofit/>
          </a:bodyPr>
          <a:lstStyle/>
          <a:p>
            <a:r>
              <a:rPr lang="en-US" sz="32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383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learn the model parameters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estimate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2" y="1060598"/>
            <a:ext cx="8678195" cy="1839793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2" y="3178176"/>
            <a:ext cx="8515350" cy="29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9" y="1553023"/>
            <a:ext cx="8237119" cy="37519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20" y="5407617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Original loss function + regularization term</a:t>
                </a: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  <a:blipFill>
                <a:blip r:embed="rId2"/>
                <a:stretch>
                  <a:fillRect l="-4690" t="-13131" b="-9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47" t="-4545" r="-211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7" y="1369882"/>
            <a:ext cx="8543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Regularization refers to a set of different techniques that </a:t>
            </a:r>
            <a:r>
              <a:rPr lang="en-US" sz="2800" u="sng" dirty="0">
                <a:latin typeface="+mj-lt"/>
              </a:rPr>
              <a:t>lower the complexity of a neural network model </a:t>
            </a:r>
            <a:r>
              <a:rPr lang="en-US" sz="2800" dirty="0">
                <a:latin typeface="+mj-lt"/>
              </a:rPr>
              <a:t>during training, and thus prevent the overfitting.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6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model is adjusted by dropping out nodes 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497826" y="6261914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72" y="333253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1108158"/>
            <a:ext cx="8453005" cy="1635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5" y="2723149"/>
            <a:ext cx="6670087" cy="40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56656" y="3255399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machine learning or deep learning?</a:t>
            </a:r>
          </a:p>
          <a:p>
            <a:pPr>
              <a:lnSpc>
                <a:spcPct val="150000"/>
              </a:lnSpc>
            </a:pPr>
            <a:r>
              <a:rPr lang="en-US" dirty="0"/>
              <a:t>How does neural network work?</a:t>
            </a:r>
          </a:p>
          <a:p>
            <a:pPr>
              <a:lnSpc>
                <a:spcPct val="150000"/>
              </a:lnSpc>
            </a:pPr>
            <a:r>
              <a:rPr lang="en-US" dirty="0"/>
              <a:t>What do we need to know for applying machine learning in our studies?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273517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443335"/>
            <a:ext cx="8573984" cy="46368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 err="1">
                <a:latin typeface="+mj-lt"/>
              </a:rPr>
              <a:t>Youtube</a:t>
            </a:r>
            <a:r>
              <a:rPr lang="en-US" sz="2400" dirty="0">
                <a:latin typeface="+mj-lt"/>
              </a:rPr>
              <a:t>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12625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1644"/>
            <a:ext cx="7886700" cy="1815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043123"/>
            <a:ext cx="8515350" cy="34022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018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A253-6582-8B4F-8100-89DD2621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6218236"/>
            <a:ext cx="5393095" cy="54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Translational Vision Science &amp; Technology, 2020, 9:14.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2C516658-68BE-7D45-BE94-30707CA3C1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65" y="1301434"/>
            <a:ext cx="6580269" cy="474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14" y="1583029"/>
            <a:ext cx="8366061" cy="3660775"/>
          </a:xfrm>
        </p:spPr>
        <p:txBody>
          <a:bodyPr>
            <a:normAutofit/>
          </a:bodyPr>
          <a:lstStyle/>
          <a:p>
            <a:r>
              <a:rPr lang="en-US" dirty="0"/>
              <a:t>Unsupervised (to learn inherent patterns within data)</a:t>
            </a:r>
          </a:p>
          <a:p>
            <a:pPr marL="0" indent="0">
              <a:buNone/>
            </a:pPr>
            <a:r>
              <a:rPr lang="en-US" dirty="0"/>
              <a:t>e.g., Clustering, principal component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Supervised:  to predict response (regression) or classification of each data point by using a provided set of labeled training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0416"/>
            <a:ext cx="7886700" cy="4432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regression</a:t>
            </a:r>
            <a:r>
              <a:rPr lang="en-US" dirty="0"/>
              <a:t> model predicts continuous values.</a:t>
            </a:r>
          </a:p>
          <a:p>
            <a:r>
              <a:rPr lang="en-US" dirty="0"/>
              <a:t>What is the value of a house in California?</a:t>
            </a:r>
          </a:p>
          <a:p>
            <a:r>
              <a:rPr lang="en-US" dirty="0"/>
              <a:t>What is the probability that a user will click on this ad?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classification</a:t>
            </a:r>
            <a:r>
              <a:rPr lang="en-US" dirty="0"/>
              <a:t> model predicts discrete values.</a:t>
            </a:r>
          </a:p>
          <a:p>
            <a:r>
              <a:rPr lang="en-US" dirty="0"/>
              <a:t>Is a given email message spam or not spam?</a:t>
            </a:r>
          </a:p>
          <a:p>
            <a:r>
              <a:rPr lang="en-US" dirty="0"/>
              <a:t>Is this an image of a dog, a cat, or a hamster?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365127"/>
            <a:ext cx="7886700" cy="798090"/>
          </a:xfrm>
        </p:spPr>
        <p:txBody>
          <a:bodyPr>
            <a:normAutofit/>
          </a:bodyPr>
          <a:lstStyle/>
          <a:p>
            <a:r>
              <a:rPr lang="en-US" sz="3600" dirty="0"/>
              <a:t>Why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9152"/>
            <a:ext cx="7886700" cy="1563955"/>
          </a:xfrm>
        </p:spPr>
        <p:txBody>
          <a:bodyPr/>
          <a:lstStyle/>
          <a:p>
            <a:r>
              <a:rPr lang="en-US" dirty="0">
                <a:latin typeface="+mj-lt"/>
              </a:rPr>
              <a:t>Advance of algorithms and theories</a:t>
            </a:r>
          </a:p>
          <a:p>
            <a:r>
              <a:rPr lang="en-US" dirty="0">
                <a:latin typeface="+mj-lt"/>
              </a:rPr>
              <a:t>Increasing computational power</a:t>
            </a:r>
          </a:p>
          <a:p>
            <a:r>
              <a:rPr lang="en-US" dirty="0">
                <a:latin typeface="+mj-lt"/>
              </a:rPr>
              <a:t>Large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9" y="3603357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6245818" y="6297899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3588522"/>
            <a:ext cx="4068304" cy="270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634353" y="6062998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508289" y="6297899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2340698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3" y="3548629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3" y="2542641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3" y="2387783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0" y="3775704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300454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276696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276608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4" y="276696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0" y="650333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3" y="208165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2" y="1626091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7" y="4404066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3" y="440406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7" y="5231909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3" y="523190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70" y="1227429"/>
            <a:ext cx="8372104" cy="275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  <a:p>
            <a:r>
              <a:rPr lang="en-US" dirty="0">
                <a:latin typeface="+mj-lt"/>
              </a:rPr>
              <a:t>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4629296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7" y="5837227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7" y="4831239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7" y="4676381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4" y="6064302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529313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505556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505467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8" y="505556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4" y="293893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7" y="437024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6" y="391468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22259</TotalTime>
  <Words>2127</Words>
  <Application>Microsoft Macintosh PowerPoint</Application>
  <PresentationFormat>On-screen Show (4:3)</PresentationFormat>
  <Paragraphs>338</Paragraphs>
  <Slides>33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Office Theme</vt:lpstr>
      <vt:lpstr>Key steps</vt:lpstr>
      <vt:lpstr>Introduction of Deep Learning</vt:lpstr>
      <vt:lpstr>Goals</vt:lpstr>
      <vt:lpstr>Machine learning</vt:lpstr>
      <vt:lpstr>Supervised and unsupervised (major methods)</vt:lpstr>
      <vt:lpstr>Supervised: regression and classification</vt:lpstr>
      <vt:lpstr>Why machine learning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K-fold cross validation</vt:lpstr>
      <vt:lpstr>software</vt:lpstr>
      <vt:lpstr>Deep learning in genomics</vt:lpstr>
      <vt:lpstr>References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120</cp:revision>
  <dcterms:created xsi:type="dcterms:W3CDTF">2020-12-23T05:20:35Z</dcterms:created>
  <dcterms:modified xsi:type="dcterms:W3CDTF">2023-04-27T19:03:40Z</dcterms:modified>
</cp:coreProperties>
</file>